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57" r:id="rId5"/>
    <p:sldId id="261" r:id="rId6"/>
    <p:sldId id="263" r:id="rId7"/>
    <p:sldId id="264" r:id="rId8"/>
    <p:sldId id="266" r:id="rId9"/>
    <p:sldId id="270" r:id="rId10"/>
    <p:sldId id="269" r:id="rId11"/>
    <p:sldId id="268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F267F"/>
    <a:srgbClr val="FECB00"/>
    <a:srgbClr val="729F11"/>
    <a:srgbClr val="111E31"/>
    <a:srgbClr val="F7E8E1"/>
    <a:srgbClr val="F1FCFE"/>
    <a:srgbClr val="DBF6FE"/>
    <a:srgbClr val="6BC5C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1002" y="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39142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943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8002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54643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0767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07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0971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073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1370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8783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E7815E-F7B8-4E93-9F6C-89F6C3C8DBB8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2765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1E7815E-F7B8-4E93-9F6C-89F6C3C8DBB8}" type="datetimeFigureOut">
              <a:rPr lang="en-US" smtClean="0"/>
              <a:pPr/>
              <a:t>2/10/2021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37FF7-5919-41BF-8DD0-96FAEA1BD9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74596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171700" y="1580198"/>
            <a:ext cx="5015484" cy="2387600"/>
          </a:xfrm>
        </p:spPr>
        <p:txBody>
          <a:bodyPr>
            <a:normAutofit fontScale="90000"/>
          </a:bodyPr>
          <a:lstStyle/>
          <a:p>
            <a:r>
              <a:rPr lang="ru-RU" b="1" i="1" dirty="0" smtClean="0">
                <a:solidFill>
                  <a:srgbClr val="6F267F"/>
                </a:solidFill>
                <a:latin typeface="+mn-lt"/>
              </a:rPr>
              <a:t>Проект «Волшебные пуговки»</a:t>
            </a:r>
            <a:endParaRPr lang="en-US" b="1" i="1" dirty="0">
              <a:solidFill>
                <a:srgbClr val="6F267F"/>
              </a:solidFill>
              <a:latin typeface="+mn-lt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1700" y="4336868"/>
            <a:ext cx="4992624" cy="1286691"/>
          </a:xfrm>
        </p:spPr>
        <p:txBody>
          <a:bodyPr/>
          <a:lstStyle/>
          <a:p>
            <a:r>
              <a:rPr lang="ru-RU" dirty="0" smtClean="0">
                <a:solidFill>
                  <a:srgbClr val="FECB00"/>
                </a:solidFill>
              </a:rPr>
              <a:t>Воспитатель: Никитина О.И.</a:t>
            </a:r>
          </a:p>
          <a:p>
            <a:r>
              <a:rPr lang="ru-RU" dirty="0" smtClean="0">
                <a:solidFill>
                  <a:srgbClr val="FECB00"/>
                </a:solidFill>
              </a:rPr>
              <a:t>МБДОУ «Детский сад № 7»</a:t>
            </a:r>
            <a:endParaRPr lang="en-US" dirty="0">
              <a:solidFill>
                <a:srgbClr val="FECB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94360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00200" y="228264"/>
            <a:ext cx="6939642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F26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Продукт </a:t>
            </a:r>
            <a:r>
              <a:rPr lang="ru-RU" sz="2800" b="1" dirty="0" smtClean="0">
                <a:solidFill>
                  <a:srgbClr val="6F26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проекта.</a:t>
            </a:r>
          </a:p>
          <a:p>
            <a:endParaRPr lang="ru-RU" sz="2800" b="1" dirty="0" smtClean="0">
              <a:solidFill>
                <a:srgbClr val="6F267F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ru-RU" sz="2800" dirty="0">
                <a:solidFill>
                  <a:srgbClr val="6F26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800" dirty="0" smtClean="0">
                <a:solidFill>
                  <a:srgbClr val="6F26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ыставка </a:t>
            </a:r>
            <a:r>
              <a:rPr lang="ru-RU" sz="2800" dirty="0">
                <a:solidFill>
                  <a:srgbClr val="6F267F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работ совместного творчества взрослых и детей</a:t>
            </a:r>
            <a:endParaRPr lang="ru-RU" sz="2800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/>
          <a:srcRect l="40211" t="30581" r="38831" b="15625"/>
          <a:stretch/>
        </p:blipFill>
        <p:spPr>
          <a:xfrm>
            <a:off x="6253842" y="1730828"/>
            <a:ext cx="2726872" cy="39351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471" y="2759528"/>
            <a:ext cx="3875315" cy="2906486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520493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7097" y="2651126"/>
            <a:ext cx="7876903" cy="1325563"/>
          </a:xfrm>
        </p:spPr>
        <p:txBody>
          <a:bodyPr/>
          <a:lstStyle/>
          <a:p>
            <a:r>
              <a:rPr lang="ru-RU" b="1" dirty="0" smtClean="0">
                <a:solidFill>
                  <a:srgbClr val="6F267F"/>
                </a:solidFill>
                <a:latin typeface="Constantia" panose="02030602050306030303" pitchFamily="18" charset="0"/>
              </a:rPr>
              <a:t>СПАСИБО ЗА ВНИМАНИЕ!</a:t>
            </a:r>
            <a:endParaRPr lang="ru-RU" b="1" dirty="0">
              <a:solidFill>
                <a:srgbClr val="6F267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6691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14500" y="571500"/>
            <a:ext cx="704414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3600" b="1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стать кем угодно и никто не заметит этого. </a:t>
            </a:r>
          </a:p>
          <a:p>
            <a:pPr algn="just"/>
            <a:r>
              <a:rPr lang="ru-RU" sz="3600" b="1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Но если у вас отсутствует пуговица, каждый обратит внимание.</a:t>
            </a:r>
          </a:p>
          <a:p>
            <a:pPr algn="just"/>
            <a:r>
              <a:rPr lang="ru-RU" sz="3600" b="1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Э.М. Ремарк</a:t>
            </a:r>
            <a:endParaRPr lang="ru-RU" sz="3600" b="1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006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93670" y="277091"/>
            <a:ext cx="71453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latin typeface="Constantia" panose="02030602050306030303" pitchFamily="18" charset="0"/>
              </a:rPr>
              <a:t>Актуальность </a:t>
            </a:r>
            <a:endParaRPr lang="ru-RU" sz="3600" dirty="0" smtClean="0">
              <a:latin typeface="Constantia" panose="02030602050306030303" pitchFamily="18" charset="0"/>
            </a:endParaRPr>
          </a:p>
          <a:p>
            <a:pPr algn="just"/>
            <a:r>
              <a:rPr lang="ru-RU" sz="2800" b="1" dirty="0" smtClean="0">
                <a:solidFill>
                  <a:srgbClr val="6F267F"/>
                </a:solidFill>
                <a:latin typeface="Constantia" panose="02030602050306030303" pitchFamily="18" charset="0"/>
              </a:rPr>
              <a:t>Вокруг </a:t>
            </a:r>
            <a:r>
              <a:rPr lang="ru-RU" sz="2800" b="1" dirty="0">
                <a:solidFill>
                  <a:srgbClr val="6F267F"/>
                </a:solidFill>
                <a:latin typeface="Constantia" panose="02030602050306030303" pitchFamily="18" charset="0"/>
              </a:rPr>
              <a:t>нас много привычных и простых вещей, например, таких, как пуговицы. Для чего нужна пуговица, знают все, но что она может послужить удивительно многогранным и занятным материалом. Игры с пуговицами способствуют развитию мелкой моторики, закрепляют знания о цвете, форме, величине, развивают творческие способности. Что особенно актуально в работе с детьми с ОВЗ.</a:t>
            </a:r>
          </a:p>
        </p:txBody>
      </p:sp>
    </p:spTree>
    <p:extLst>
      <p:ext uri="{BB962C8B-B14F-4D97-AF65-F5344CB8AC3E}">
        <p14:creationId xmlns:p14="http://schemas.microsoft.com/office/powerpoint/2010/main" val="37800881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1649678" y="409648"/>
            <a:ext cx="6997764" cy="15081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 проекта: </a:t>
            </a:r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исследовательски- 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творческий.</a:t>
            </a:r>
          </a:p>
          <a:p>
            <a:r>
              <a:rPr lang="ru-RU" sz="2400" b="1" dirty="0">
                <a:solidFill>
                  <a:srgbClr val="6F267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Участники проекта: 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дети, </a:t>
            </a:r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родители и воспитатели 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старшей группы</a:t>
            </a:r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endParaRPr lang="ru-RU" sz="2000" dirty="0">
              <a:solidFill>
                <a:srgbClr val="6F267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583871" y="2063139"/>
            <a:ext cx="7063571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 проекта: </a:t>
            </a:r>
            <a:endParaRPr lang="ru-RU" sz="2400" b="1" dirty="0" smtClean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Вовлечение </a:t>
            </a:r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детей в элементарную исследовательско –познавательную деятельность по изучению качеств и свойств объекта предметного мира.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583871" y="3932381"/>
            <a:ext cx="7347659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 проекта</a:t>
            </a:r>
            <a:r>
              <a:rPr lang="ru-RU" sz="2400" b="1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algn="just"/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расширять </a:t>
            </a:r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знания детей о предметном мире, о многообразии видов пуговиц; </a:t>
            </a:r>
            <a:endParaRPr lang="ru-RU" sz="2400" dirty="0" smtClean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развивать </a:t>
            </a:r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мелкую моторику рук в процессе продуктивной деятельности и дидактических игр с пуговицами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</a:p>
          <a:p>
            <a:pPr algn="just"/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обогащать </a:t>
            </a:r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сенсорный опыт детей.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1649678" y="1548422"/>
            <a:ext cx="54472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ru-RU" sz="2400" b="1" dirty="0" smtClean="0">
                <a:solidFill>
                  <a:srgbClr val="6F267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Срок реализации: 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среднесрочный.</a:t>
            </a:r>
            <a:endParaRPr lang="ru-RU" sz="2400" dirty="0">
              <a:solidFill>
                <a:srgbClr val="6F267F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16635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560320" y="1888242"/>
            <a:ext cx="642692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2000" dirty="0">
              <a:latin typeface="Constantia" panose="02030602050306030303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2560320" y="1107805"/>
            <a:ext cx="5310051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6F267F"/>
                </a:solidFill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</a:p>
          <a:p>
            <a:endParaRPr lang="ru-RU" sz="2800" b="1" dirty="0" smtClean="0">
              <a:solidFill>
                <a:srgbClr val="6F267F"/>
              </a:solidFill>
              <a:latin typeface="Times New Roman" pitchFamily="18" charset="0"/>
              <a:cs typeface="Times New Roman" pitchFamily="18" charset="0"/>
            </a:endParaRPr>
          </a:p>
          <a:p>
            <a:pPr marL="514350" indent="-514350">
              <a:buAutoNum type="arabicParenR"/>
            </a:pPr>
            <a:r>
              <a:rPr lang="ru-RU" sz="2800" dirty="0" smtClean="0">
                <a:solidFill>
                  <a:srgbClr val="6F267F"/>
                </a:solidFill>
                <a:latin typeface="Times New Roman" pitchFamily="18" charset="0"/>
                <a:cs typeface="Times New Roman" pitchFamily="18" charset="0"/>
              </a:rPr>
              <a:t>подготовительный;</a:t>
            </a:r>
          </a:p>
          <a:p>
            <a:pPr marL="514350" indent="-514350">
              <a:buAutoNum type="arabicParenR"/>
            </a:pPr>
            <a:endParaRPr lang="ru-RU" sz="2800" dirty="0" smtClean="0">
              <a:solidFill>
                <a:srgbClr val="6F26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6F267F"/>
                </a:solidFill>
                <a:latin typeface="Times New Roman" pitchFamily="18" charset="0"/>
                <a:cs typeface="Times New Roman" pitchFamily="18" charset="0"/>
              </a:rPr>
              <a:t>2) основной;</a:t>
            </a:r>
          </a:p>
          <a:p>
            <a:endParaRPr lang="ru-RU" sz="2800" dirty="0" smtClean="0">
              <a:solidFill>
                <a:srgbClr val="6F267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solidFill>
                  <a:srgbClr val="6F267F"/>
                </a:solidFill>
                <a:latin typeface="Times New Roman" pitchFamily="18" charset="0"/>
                <a:cs typeface="Times New Roman" pitchFamily="18" charset="0"/>
              </a:rPr>
              <a:t>3) заключительный.</a:t>
            </a:r>
            <a:endParaRPr lang="ru-RU" sz="2800" dirty="0">
              <a:solidFill>
                <a:srgbClr val="6F267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3292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58982" y="573988"/>
            <a:ext cx="7321731" cy="56938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ru-RU" sz="2800" b="1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Подготовительный.</a:t>
            </a:r>
          </a:p>
          <a:p>
            <a:endParaRPr lang="ru-RU" sz="2800" b="1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перспективного плана мероприятий.</a:t>
            </a:r>
          </a:p>
          <a:p>
            <a:endParaRPr lang="ru-RU" sz="2800" dirty="0" smtClean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Информационный лист для родителей о начале проекта.</a:t>
            </a:r>
          </a:p>
          <a:p>
            <a:endParaRPr lang="ru-RU" sz="2800" dirty="0" smtClean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Привлечение родителей к сбору материала (пуговиц).</a:t>
            </a:r>
          </a:p>
          <a:p>
            <a:endParaRPr lang="ru-RU" sz="2800" dirty="0" smtClean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8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для реализации проекта.</a:t>
            </a:r>
          </a:p>
          <a:p>
            <a:endParaRPr lang="ru-RU" sz="2800" dirty="0">
              <a:solidFill>
                <a:srgbClr val="6F267F"/>
              </a:solidFill>
              <a:latin typeface="Constantia" panose="020306020503060303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1079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00200" y="220959"/>
            <a:ext cx="7543800" cy="63709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ru-RU" sz="2400" b="1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Этап </a:t>
            </a:r>
            <a:r>
              <a:rPr lang="ru-RU" sz="2400" b="1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Основной.</a:t>
            </a:r>
            <a:endParaRPr lang="ru-RU" sz="2400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</a:t>
            </a:r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детьми </a:t>
            </a:r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рамках 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проекта.</a:t>
            </a:r>
          </a:p>
          <a:p>
            <a:endParaRPr lang="ru-RU" sz="2400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Познавательная деятельность.</a:t>
            </a:r>
            <a:endParaRPr lang="ru-RU" sz="2400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• 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Беседа, </a:t>
            </a:r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загадки, 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стихи.</a:t>
            </a:r>
            <a:endParaRPr lang="ru-RU" sz="2400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ИКТ 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презентация.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ru-RU" sz="2400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Продуктивная </a:t>
            </a:r>
            <a:r>
              <a:rPr lang="ru-RU" sz="2400" b="1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endParaRPr lang="ru-RU" sz="2400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Изобразительная деятельность (рисование, лепка, аппликация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400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Конструирование.</a:t>
            </a:r>
          </a:p>
          <a:p>
            <a:pPr lvl="0"/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Игры-эксперименты с пуговицами (взвешивание, </a:t>
            </a:r>
            <a:endParaRPr lang="ru-RU" sz="2400" dirty="0" smtClean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тонет </a:t>
            </a:r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не тонет, измерение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pPr lvl="0"/>
            <a:endParaRPr lang="ru-RU" sz="2400" dirty="0" smtClean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Речевая деятельность.</a:t>
            </a:r>
            <a:endParaRPr lang="ru-RU" sz="2400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Составление описательных рассказов о пуговицах.</a:t>
            </a:r>
          </a:p>
          <a:p>
            <a:pPr lvl="0"/>
            <a:r>
              <a:rPr lang="ru-RU" sz="24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Речевые игры и упражнения</a:t>
            </a:r>
            <a:r>
              <a:rPr lang="ru-RU" sz="24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6436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858192" y="131189"/>
            <a:ext cx="647917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Игровая </a:t>
            </a:r>
            <a:r>
              <a:rPr lang="ru-RU" sz="3200" b="1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деятельность.</a:t>
            </a:r>
            <a:endParaRPr lang="ru-RU" sz="3200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Дидактические игры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Сюжетные игры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Подвижные </a:t>
            </a:r>
            <a:r>
              <a:rPr lang="ru-RU" sz="3200" dirty="0" smtClean="0">
                <a:solidFill>
                  <a:srgbClr val="6F26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игры</a:t>
            </a:r>
            <a:endParaRPr lang="ru-RU" sz="3200" dirty="0">
              <a:solidFill>
                <a:srgbClr val="6F26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1" y="2193292"/>
            <a:ext cx="2969622" cy="222721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9656" y="4312221"/>
            <a:ext cx="3129644" cy="2347233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72" y="2334985"/>
            <a:ext cx="3178628" cy="238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5666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8174" y="288098"/>
            <a:ext cx="3599283" cy="2699462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797" y="3559060"/>
            <a:ext cx="3534660" cy="265099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41" y="288098"/>
            <a:ext cx="3622765" cy="271707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4641" y="3532168"/>
            <a:ext cx="3570516" cy="26778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142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230</TotalTime>
  <Words>322</Words>
  <Application>Microsoft Office PowerPoint</Application>
  <PresentationFormat>Экран (4:3)</PresentationFormat>
  <Paragraphs>57</Paragraphs>
  <Slides>11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Arial</vt:lpstr>
      <vt:lpstr>Calibri</vt:lpstr>
      <vt:lpstr>Calibri Light</vt:lpstr>
      <vt:lpstr>Constantia</vt:lpstr>
      <vt:lpstr>Times New Roman</vt:lpstr>
      <vt:lpstr>Office Theme</vt:lpstr>
      <vt:lpstr>Проект «Волшебные пуговки»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СПАСИБО ЗА ВНИМАНИЕ!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presentation</dc:title>
  <dc:creator>user</dc:creator>
  <cp:lastModifiedBy>EXPERTONLINE</cp:lastModifiedBy>
  <cp:revision>47</cp:revision>
  <dcterms:created xsi:type="dcterms:W3CDTF">2018-09-04T12:10:47Z</dcterms:created>
  <dcterms:modified xsi:type="dcterms:W3CDTF">2021-02-10T09:07:35Z</dcterms:modified>
</cp:coreProperties>
</file>